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77" r:id="rId7"/>
    <p:sldId id="278" r:id="rId8"/>
    <p:sldId id="261" r:id="rId9"/>
    <p:sldId id="259" r:id="rId10"/>
    <p:sldId id="263" r:id="rId11"/>
    <p:sldId id="266" r:id="rId12"/>
    <p:sldId id="268" r:id="rId13"/>
    <p:sldId id="269" r:id="rId14"/>
    <p:sldId id="270" r:id="rId15"/>
    <p:sldId id="271" r:id="rId16"/>
    <p:sldId id="272" r:id="rId17"/>
    <p:sldId id="262" r:id="rId18"/>
    <p:sldId id="267" r:id="rId19"/>
    <p:sldId id="273" r:id="rId20"/>
    <p:sldId id="276" r:id="rId21"/>
    <p:sldId id="274" r:id="rId22"/>
    <p:sldId id="275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C56E-BFF4-4EF8-87DD-3C10BBCE0E8E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AB7-6A7E-4703-9490-EBFBFA278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47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C56E-BFF4-4EF8-87DD-3C10BBCE0E8E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AB7-6A7E-4703-9490-EBFBFA278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27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C56E-BFF4-4EF8-87DD-3C10BBCE0E8E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AB7-6A7E-4703-9490-EBFBFA278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79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C56E-BFF4-4EF8-87DD-3C10BBCE0E8E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AB7-6A7E-4703-9490-EBFBFA278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02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C56E-BFF4-4EF8-87DD-3C10BBCE0E8E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AB7-6A7E-4703-9490-EBFBFA278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41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C56E-BFF4-4EF8-87DD-3C10BBCE0E8E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AB7-6A7E-4703-9490-EBFBFA278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88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C56E-BFF4-4EF8-87DD-3C10BBCE0E8E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AB7-6A7E-4703-9490-EBFBFA278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90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C56E-BFF4-4EF8-87DD-3C10BBCE0E8E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AB7-6A7E-4703-9490-EBFBFA278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30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C56E-BFF4-4EF8-87DD-3C10BBCE0E8E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AB7-6A7E-4703-9490-EBFBFA278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67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C56E-BFF4-4EF8-87DD-3C10BBCE0E8E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AB7-6A7E-4703-9490-EBFBFA278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61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C56E-BFF4-4EF8-87DD-3C10BBCE0E8E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AB7-6A7E-4703-9490-EBFBFA278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73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1C56E-BFF4-4EF8-87DD-3C10BBCE0E8E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AAB7-6A7E-4703-9490-EBFBFA278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39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630621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500" b="1" dirty="0" err="1" smtClean="0"/>
              <a:t>Language</a:t>
            </a:r>
            <a:r>
              <a:rPr lang="cs-CZ" sz="11500" b="1" dirty="0" smtClean="0"/>
              <a:t> </a:t>
            </a:r>
            <a:r>
              <a:rPr lang="cs-CZ" sz="11500" b="1" dirty="0" err="1" smtClean="0"/>
              <a:t>Quiz</a:t>
            </a:r>
            <a:endParaRPr lang="cs-CZ" sz="11500" b="1" dirty="0"/>
          </a:p>
        </p:txBody>
      </p:sp>
      <p:pic>
        <p:nvPicPr>
          <p:cNvPr id="1026" name="Picture 2" descr="Jaké cizí jazyky Češi nejčastěji ovládají? – G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15" y="2492669"/>
            <a:ext cx="7555570" cy="423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0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771" y="4284655"/>
            <a:ext cx="4113229" cy="2488504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0" y="457199"/>
            <a:ext cx="12192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Vedic Sanskrit is considered one of the oldest languages in the world. It was already spoken almost 4 thousand years ago in India</a:t>
            </a:r>
            <a:r>
              <a:rPr lang="en-US" sz="4000" b="1" dirty="0" smtClean="0"/>
              <a:t>.</a:t>
            </a:r>
            <a:endParaRPr lang="cs-CZ" sz="4000" b="1" dirty="0" smtClean="0"/>
          </a:p>
          <a:p>
            <a:endParaRPr lang="cs-CZ" sz="1600" b="1" dirty="0"/>
          </a:p>
          <a:p>
            <a:r>
              <a:rPr lang="en-US" sz="4000" b="1" dirty="0"/>
              <a:t>The similarity with English is not accidental</a:t>
            </a:r>
            <a:r>
              <a:rPr lang="en-US" sz="4000" b="1" dirty="0" smtClean="0"/>
              <a:t>.</a:t>
            </a:r>
            <a:endParaRPr lang="cs-CZ" sz="4000" b="1" dirty="0" smtClean="0"/>
          </a:p>
          <a:p>
            <a:endParaRPr lang="cs-CZ" sz="2000" b="1" dirty="0"/>
          </a:p>
          <a:p>
            <a:r>
              <a:rPr lang="en-US" sz="4000" b="1" dirty="0"/>
              <a:t>Both languages belong to the group of so-called Indo-European languages, so they are related.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5884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236483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Most languages have not only a spoken but also a written form – they are recorded with a system of signs</a:t>
            </a:r>
            <a:r>
              <a:rPr lang="en-US" sz="4800" b="1" dirty="0" smtClean="0"/>
              <a:t>.</a:t>
            </a:r>
            <a:endParaRPr lang="cs-CZ" sz="4800" b="1" dirty="0" smtClean="0"/>
          </a:p>
          <a:p>
            <a:pPr algn="ctr"/>
            <a:endParaRPr lang="cs-CZ" sz="4800" b="1" dirty="0"/>
          </a:p>
          <a:p>
            <a:pPr algn="ctr"/>
            <a:r>
              <a:rPr lang="en-US" sz="4800" b="1" dirty="0" smtClean="0"/>
              <a:t>Try </a:t>
            </a:r>
            <a:r>
              <a:rPr lang="en-US" sz="4800" b="1" dirty="0"/>
              <a:t>to guess which languages are involved in these cases:</a:t>
            </a:r>
            <a:endParaRPr lang="cs-CZ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22780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38" y="231872"/>
            <a:ext cx="10997722" cy="662612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362607"/>
            <a:ext cx="472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/>
              <a:t>1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8866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959" y="155026"/>
            <a:ext cx="6815302" cy="681530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83780" y="551793"/>
            <a:ext cx="804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 smtClean="0"/>
              <a:t>2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620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1" y="2254469"/>
            <a:ext cx="11038586" cy="364380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30621" y="504497"/>
            <a:ext cx="1450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 smtClean="0"/>
              <a:t>3</a:t>
            </a:r>
            <a:endParaRPr lang="cs-CZ" sz="7200" b="1" dirty="0"/>
          </a:p>
        </p:txBody>
      </p:sp>
    </p:spTree>
    <p:extLst>
      <p:ext uri="{BB962C8B-B14F-4D97-AF65-F5344CB8AC3E}">
        <p14:creationId xmlns:p14="http://schemas.microsoft.com/office/powerpoint/2010/main" val="150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935" y="271570"/>
            <a:ext cx="7401582" cy="658643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25214" y="1040524"/>
            <a:ext cx="1576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/>
              <a:t>4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37637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-452487" y="411366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dirty="0"/>
              <a:t>1 – </a:t>
            </a:r>
            <a:r>
              <a:rPr lang="it-IT" sz="8000" dirty="0" smtClean="0"/>
              <a:t>Japanese</a:t>
            </a:r>
            <a:endParaRPr lang="cs-CZ" sz="8000" dirty="0" smtClean="0"/>
          </a:p>
          <a:p>
            <a:pPr algn="ctr"/>
            <a:r>
              <a:rPr lang="it-IT" sz="8000" dirty="0" smtClean="0"/>
              <a:t>2 </a:t>
            </a:r>
            <a:r>
              <a:rPr lang="it-IT" sz="8000" dirty="0"/>
              <a:t>– </a:t>
            </a:r>
            <a:r>
              <a:rPr lang="it-IT" sz="8000" dirty="0" smtClean="0"/>
              <a:t>Chinese</a:t>
            </a:r>
            <a:endParaRPr lang="cs-CZ" sz="8000" dirty="0" smtClean="0"/>
          </a:p>
          <a:p>
            <a:pPr algn="ctr"/>
            <a:r>
              <a:rPr lang="it-IT" sz="8000" dirty="0" smtClean="0"/>
              <a:t>3 </a:t>
            </a:r>
            <a:r>
              <a:rPr lang="it-IT" sz="8000" dirty="0"/>
              <a:t>– </a:t>
            </a:r>
            <a:r>
              <a:rPr lang="it-IT" sz="8000" dirty="0" smtClean="0"/>
              <a:t>Arabic</a:t>
            </a:r>
            <a:endParaRPr lang="cs-CZ" sz="8000" dirty="0" smtClean="0"/>
          </a:p>
          <a:p>
            <a:pPr algn="ctr"/>
            <a:r>
              <a:rPr lang="it-IT" sz="8000" dirty="0" smtClean="0"/>
              <a:t>4 </a:t>
            </a:r>
            <a:r>
              <a:rPr lang="it-IT" sz="8000" dirty="0"/>
              <a:t>- Ukrainian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194037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568118"/>
            <a:ext cx="12192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800" b="1" dirty="0" err="1" smtClean="0"/>
              <a:t>Epäjärjestelmällisyydellistyttämättömyydellänsäkäänköhän</a:t>
            </a:r>
            <a:endParaRPr lang="cs-CZ" sz="3800" b="1" dirty="0" smtClean="0"/>
          </a:p>
          <a:p>
            <a:pPr algn="ctr"/>
            <a:endParaRPr lang="cs-CZ" sz="3600" dirty="0"/>
          </a:p>
          <a:p>
            <a:pPr algn="ctr"/>
            <a:r>
              <a:rPr lang="en-US" sz="3600" b="1" dirty="0"/>
              <a:t>This is said to be the longest word (uncompounded!) of a single European language. Which one?</a:t>
            </a:r>
            <a:endParaRPr lang="cs-CZ" sz="3600" dirty="0"/>
          </a:p>
          <a:p>
            <a:pPr algn="r"/>
            <a:r>
              <a:rPr lang="cs-CZ" sz="6600" b="1" dirty="0" err="1"/>
              <a:t>Finnish</a:t>
            </a:r>
            <a:endParaRPr lang="cs-CZ" sz="66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62" y="2963919"/>
            <a:ext cx="5841122" cy="389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4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-141890" y="252248"/>
            <a:ext cx="12192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For example, how many letters could the longest Czech word have?</a:t>
            </a:r>
            <a:endParaRPr lang="cs-CZ" sz="4000" b="1" dirty="0"/>
          </a:p>
          <a:p>
            <a:pPr algn="ctr"/>
            <a:r>
              <a:rPr lang="cs-CZ" sz="13800" b="1" dirty="0" smtClean="0"/>
              <a:t>30</a:t>
            </a:r>
          </a:p>
          <a:p>
            <a:pPr algn="ctr"/>
            <a:endParaRPr lang="cs-CZ" sz="4000" b="1" dirty="0"/>
          </a:p>
          <a:p>
            <a:pPr algn="ctr"/>
            <a:r>
              <a:rPr lang="cs-CZ" sz="6000" b="1" dirty="0" err="1" smtClean="0"/>
              <a:t>nejneobhospodařovávatelnějšími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420979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378372"/>
            <a:ext cx="12192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4000" dirty="0"/>
          </a:p>
          <a:p>
            <a:pPr algn="ctr"/>
            <a:r>
              <a:rPr lang="en-US" sz="4000" dirty="0"/>
              <a:t>Guess what is the highest number of cases in a language.</a:t>
            </a:r>
            <a:endParaRPr lang="cs-CZ" sz="4000" dirty="0"/>
          </a:p>
          <a:p>
            <a:pPr algn="ctr"/>
            <a:r>
              <a:rPr lang="cs-CZ" sz="9600" b="1" dirty="0" smtClean="0"/>
              <a:t>64 – 152</a:t>
            </a:r>
          </a:p>
          <a:p>
            <a:pPr algn="ctr"/>
            <a:endParaRPr lang="cs-CZ" sz="4000" dirty="0"/>
          </a:p>
          <a:p>
            <a:pPr algn="ctr"/>
            <a:r>
              <a:rPr lang="en-US" sz="4000" dirty="0" err="1"/>
              <a:t>Tsez</a:t>
            </a:r>
            <a:r>
              <a:rPr lang="en-US" sz="4000" dirty="0"/>
              <a:t> language (also known as dido), spoken in parts of Russia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82001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8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charRg st="68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charRg st="68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olik jazyků existuje ve světě? | Profipřekladatel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77" y="2400909"/>
            <a:ext cx="3874416" cy="39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0" y="0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/>
              <a:t>How many languages are there in the world?</a:t>
            </a:r>
            <a:endParaRPr lang="cs-CZ" sz="4800" b="1" dirty="0"/>
          </a:p>
          <a:p>
            <a:pPr algn="r"/>
            <a:endParaRPr lang="cs-CZ" sz="6000" b="1" dirty="0" smtClean="0"/>
          </a:p>
          <a:p>
            <a:pPr algn="r"/>
            <a:r>
              <a:rPr lang="cs-CZ" sz="6000" b="1" dirty="0" err="1"/>
              <a:t>Around</a:t>
            </a:r>
            <a:r>
              <a:rPr lang="cs-CZ" sz="6000" b="1" dirty="0"/>
              <a:t> </a:t>
            </a:r>
            <a:r>
              <a:rPr lang="cs-CZ" sz="6000" b="1" dirty="0" err="1"/>
              <a:t>seven</a:t>
            </a:r>
            <a:r>
              <a:rPr lang="cs-CZ" sz="6000" b="1" dirty="0"/>
              <a:t> </a:t>
            </a:r>
            <a:r>
              <a:rPr lang="cs-CZ" sz="6000" b="1" dirty="0" err="1"/>
              <a:t>thousand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282354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4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44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44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186" y="92113"/>
            <a:ext cx="6316389" cy="666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41890"/>
            <a:ext cx="1219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Try to guess how many words the language with the richest vocabulary can have and vice versa with the poorest vocabulary.</a:t>
            </a:r>
            <a:endParaRPr lang="cs-CZ" sz="4400" dirty="0"/>
          </a:p>
          <a:p>
            <a:pPr algn="ctr"/>
            <a:r>
              <a:rPr lang="en-US" sz="6000" b="1" dirty="0"/>
              <a:t>English - 990 thousand </a:t>
            </a:r>
            <a:r>
              <a:rPr lang="en-US" sz="6000" b="1" dirty="0" smtClean="0"/>
              <a:t>words</a:t>
            </a:r>
            <a:endParaRPr lang="cs-CZ" sz="6000" b="1" dirty="0" smtClean="0"/>
          </a:p>
          <a:p>
            <a:pPr algn="ctr"/>
            <a:endParaRPr lang="cs-CZ" sz="6000" b="1" dirty="0"/>
          </a:p>
          <a:p>
            <a:pPr algn="ctr"/>
            <a:r>
              <a:rPr lang="en-US" sz="6000" b="1" dirty="0" err="1" smtClean="0"/>
              <a:t>Taki</a:t>
            </a:r>
            <a:r>
              <a:rPr lang="en-US" sz="6000" b="1" dirty="0" smtClean="0"/>
              <a:t> </a:t>
            </a:r>
            <a:r>
              <a:rPr lang="en-US" sz="6000" b="1" dirty="0" err="1"/>
              <a:t>Taki</a:t>
            </a:r>
            <a:r>
              <a:rPr lang="en-US" sz="6000" b="1" dirty="0"/>
              <a:t> (Suriname) -340 words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9225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22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122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122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52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charRg st="152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charRg st="152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29277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 err="1"/>
              <a:t>Thanks</a:t>
            </a:r>
            <a:r>
              <a:rPr lang="cs-CZ" sz="7200" dirty="0"/>
              <a:t> </a:t>
            </a:r>
            <a:r>
              <a:rPr lang="cs-CZ" sz="7200" dirty="0" err="1"/>
              <a:t>for</a:t>
            </a:r>
            <a:r>
              <a:rPr lang="cs-CZ" sz="7200" dirty="0"/>
              <a:t> </a:t>
            </a:r>
            <a:r>
              <a:rPr lang="cs-CZ" sz="7200" dirty="0" err="1"/>
              <a:t>your</a:t>
            </a:r>
            <a:r>
              <a:rPr lang="cs-CZ" sz="7200" dirty="0"/>
              <a:t> </a:t>
            </a:r>
            <a:r>
              <a:rPr lang="cs-CZ" sz="7200" dirty="0" err="1"/>
              <a:t>attention</a:t>
            </a:r>
            <a:r>
              <a:rPr lang="cs-CZ" sz="7200" dirty="0"/>
              <a:t>.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310444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062" y="2799644"/>
            <a:ext cx="5390330" cy="4058356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0" y="299545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Which three languages do most people speak as native speakers</a:t>
            </a:r>
            <a:r>
              <a:rPr lang="en-US" sz="6000" b="1" dirty="0" smtClean="0"/>
              <a:t>?</a:t>
            </a:r>
            <a:endParaRPr lang="cs-CZ" sz="6000" b="1" dirty="0" smtClean="0"/>
          </a:p>
          <a:p>
            <a:pPr algn="ctr"/>
            <a:r>
              <a:rPr lang="en-US" sz="6000" b="1" dirty="0" smtClean="0"/>
              <a:t>(</a:t>
            </a:r>
            <a:r>
              <a:rPr lang="en-US" sz="6000" b="1" dirty="0"/>
              <a:t>also try order 1-3)</a:t>
            </a:r>
            <a:endParaRPr lang="cs-CZ" sz="4800" dirty="0"/>
          </a:p>
          <a:p>
            <a:r>
              <a:rPr lang="cs-CZ" sz="4800" b="1" dirty="0" err="1"/>
              <a:t>Chinese</a:t>
            </a:r>
            <a:r>
              <a:rPr lang="cs-CZ" sz="4800" b="1" dirty="0"/>
              <a:t> 900 </a:t>
            </a:r>
            <a:r>
              <a:rPr lang="cs-CZ" sz="4800" b="1" dirty="0" err="1" smtClean="0"/>
              <a:t>million</a:t>
            </a:r>
            <a:endParaRPr lang="cs-CZ" sz="4800" b="1" dirty="0" smtClean="0"/>
          </a:p>
          <a:p>
            <a:r>
              <a:rPr lang="cs-CZ" sz="4800" b="1" dirty="0" err="1" smtClean="0"/>
              <a:t>Spanish</a:t>
            </a:r>
            <a:r>
              <a:rPr lang="cs-CZ" sz="4800" b="1" dirty="0" smtClean="0"/>
              <a:t> </a:t>
            </a:r>
            <a:r>
              <a:rPr lang="cs-CZ" sz="4800" b="1" dirty="0"/>
              <a:t>442 </a:t>
            </a:r>
            <a:r>
              <a:rPr lang="cs-CZ" sz="4800" b="1" dirty="0" err="1" smtClean="0"/>
              <a:t>million</a:t>
            </a:r>
            <a:endParaRPr lang="cs-CZ" sz="4800" b="1" dirty="0" smtClean="0"/>
          </a:p>
          <a:p>
            <a:r>
              <a:rPr lang="cs-CZ" sz="4800" b="1" dirty="0" err="1" smtClean="0"/>
              <a:t>English</a:t>
            </a:r>
            <a:r>
              <a:rPr lang="cs-CZ" sz="4800" b="1" dirty="0" smtClean="0"/>
              <a:t> </a:t>
            </a:r>
            <a:r>
              <a:rPr lang="cs-CZ" sz="4800" b="1" dirty="0"/>
              <a:t>378 </a:t>
            </a:r>
            <a:r>
              <a:rPr lang="cs-CZ" sz="4800" b="1" dirty="0" err="1"/>
              <a:t>million</a:t>
            </a:r>
            <a:endParaRPr lang="cs-CZ" sz="4800" b="1" dirty="0"/>
          </a:p>
        </p:txBody>
      </p:sp>
      <p:sp>
        <p:nvSpPr>
          <p:cNvPr id="3" name="AutoShape 2" descr="Seznam jazyků podle počtu mluvčích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83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84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84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84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04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charRg st="104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charRg st="104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24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charRg st="124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charRg st="124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457199"/>
            <a:ext cx="121920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Try to guess what the smallest number of native speakers of an existing language is.</a:t>
            </a:r>
            <a:endParaRPr lang="cs-CZ" sz="3200" dirty="0"/>
          </a:p>
          <a:p>
            <a:pPr algn="ctr"/>
            <a:endParaRPr lang="cs-CZ" sz="3200" dirty="0" smtClean="0"/>
          </a:p>
          <a:p>
            <a:pPr algn="ctr"/>
            <a:r>
              <a:rPr lang="cs-CZ" sz="23900" dirty="0" smtClean="0"/>
              <a:t>3</a:t>
            </a:r>
            <a:endParaRPr lang="cs-CZ" sz="23900" dirty="0"/>
          </a:p>
        </p:txBody>
      </p:sp>
    </p:spTree>
    <p:extLst>
      <p:ext uri="{BB962C8B-B14F-4D97-AF65-F5344CB8AC3E}">
        <p14:creationId xmlns:p14="http://schemas.microsoft.com/office/powerpoint/2010/main" val="602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ark Norman / Serčię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657600"/>
            <a:ext cx="5334000" cy="32004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1" y="160337"/>
            <a:ext cx="5160566" cy="340303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472966"/>
            <a:ext cx="67318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It is Sarkese, a dialect of the Norman language spoken on the island of </a:t>
            </a:r>
            <a:r>
              <a:rPr lang="en-US" sz="5400" b="1" dirty="0" err="1"/>
              <a:t>Sark</a:t>
            </a:r>
            <a:r>
              <a:rPr lang="en-US" sz="5400" b="1" dirty="0"/>
              <a:t> in the English Channel.</a:t>
            </a:r>
            <a:endParaRPr lang="cs-CZ" sz="5400" b="1" dirty="0"/>
          </a:p>
        </p:txBody>
      </p:sp>
    </p:spTree>
    <p:extLst>
      <p:ext uri="{BB962C8B-B14F-4D97-AF65-F5344CB8AC3E}">
        <p14:creationId xmlns:p14="http://schemas.microsoft.com/office/powerpoint/2010/main" val="22665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5972" y="283780"/>
            <a:ext cx="119660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What is it</a:t>
            </a:r>
            <a:r>
              <a:rPr lang="en-US" sz="4800" b="1" dirty="0" smtClean="0"/>
              <a:t>:</a:t>
            </a:r>
            <a:endParaRPr lang="cs-CZ" sz="4800" b="1" dirty="0" smtClean="0"/>
          </a:p>
          <a:p>
            <a:pPr algn="ctr"/>
            <a:endParaRPr lang="cs-CZ" sz="4800" b="1" dirty="0" smtClean="0"/>
          </a:p>
          <a:p>
            <a:pPr algn="ctr"/>
            <a:r>
              <a:rPr lang="en-US" sz="4800" b="1" dirty="0" smtClean="0"/>
              <a:t>Natural language</a:t>
            </a:r>
            <a:endParaRPr lang="cs-CZ" sz="4800" b="1" dirty="0" smtClean="0"/>
          </a:p>
          <a:p>
            <a:pPr algn="ctr"/>
            <a:endParaRPr lang="cs-CZ" sz="4800" b="1" dirty="0" smtClean="0"/>
          </a:p>
          <a:p>
            <a:pPr algn="ctr"/>
            <a:r>
              <a:rPr lang="en-US" sz="4800" b="1" dirty="0" smtClean="0"/>
              <a:t>Artificial </a:t>
            </a:r>
            <a:r>
              <a:rPr lang="en-US" sz="4800" b="1" dirty="0"/>
              <a:t>language</a:t>
            </a:r>
            <a:endParaRPr lang="cs-CZ" sz="6600" b="1" dirty="0"/>
          </a:p>
        </p:txBody>
      </p:sp>
    </p:spTree>
    <p:extLst>
      <p:ext uri="{BB962C8B-B14F-4D97-AF65-F5344CB8AC3E}">
        <p14:creationId xmlns:p14="http://schemas.microsoft.com/office/powerpoint/2010/main" val="27945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425670"/>
            <a:ext cx="1219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Natural language - it arose through long development over centuries, within a community - a tribe, a </a:t>
            </a:r>
            <a:r>
              <a:rPr lang="en-US" sz="4400" b="1" dirty="0" smtClean="0"/>
              <a:t>nation</a:t>
            </a:r>
            <a:endParaRPr lang="cs-CZ" sz="4400" b="1" dirty="0" smtClean="0"/>
          </a:p>
          <a:p>
            <a:pPr algn="ctr"/>
            <a:endParaRPr lang="cs-CZ" sz="4400" dirty="0"/>
          </a:p>
          <a:p>
            <a:pPr algn="ctr"/>
            <a:r>
              <a:rPr lang="en-US" sz="4400" b="1" dirty="0"/>
              <a:t>An artificial language - created on purpose, in a short time, can even have one author. You can also invent your own language.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4742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57655"/>
            <a:ext cx="121920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What do you think these words mean:</a:t>
            </a:r>
            <a:endParaRPr lang="cs-CZ" sz="800" b="1" dirty="0"/>
          </a:p>
          <a:p>
            <a:pPr algn="ctr"/>
            <a:r>
              <a:rPr lang="cs-CZ" sz="4000" b="1" dirty="0" err="1"/>
              <a:t>eka</a:t>
            </a:r>
            <a:r>
              <a:rPr lang="cs-CZ" sz="4000" b="1" dirty="0"/>
              <a:t>		</a:t>
            </a:r>
          </a:p>
          <a:p>
            <a:pPr algn="ctr"/>
            <a:r>
              <a:rPr lang="cs-CZ" sz="4000" b="1" dirty="0" err="1"/>
              <a:t>dve</a:t>
            </a:r>
            <a:r>
              <a:rPr lang="cs-CZ" sz="4000" b="1" dirty="0"/>
              <a:t>		</a:t>
            </a:r>
          </a:p>
          <a:p>
            <a:pPr algn="ctr"/>
            <a:r>
              <a:rPr lang="cs-CZ" sz="4000" b="1" dirty="0" err="1"/>
              <a:t>trayas</a:t>
            </a:r>
            <a:r>
              <a:rPr lang="cs-CZ" sz="4000" b="1" dirty="0"/>
              <a:t>		</a:t>
            </a:r>
          </a:p>
          <a:p>
            <a:pPr algn="ctr"/>
            <a:r>
              <a:rPr lang="cs-CZ" sz="4000" b="1" dirty="0" err="1"/>
              <a:t>chatvāras</a:t>
            </a:r>
            <a:r>
              <a:rPr lang="cs-CZ" sz="4000" b="1" dirty="0"/>
              <a:t>		</a:t>
            </a:r>
          </a:p>
          <a:p>
            <a:pPr algn="ctr"/>
            <a:r>
              <a:rPr lang="cs-CZ" sz="4000" b="1" dirty="0" err="1" smtClean="0"/>
              <a:t>pañch</a:t>
            </a:r>
            <a:r>
              <a:rPr lang="cs-CZ" sz="4000" b="1" dirty="0" smtClean="0"/>
              <a:t>	</a:t>
            </a:r>
          </a:p>
          <a:p>
            <a:pPr algn="ctr"/>
            <a:r>
              <a:rPr lang="cs-CZ" sz="4000" b="1" dirty="0" err="1" smtClean="0"/>
              <a:t>shash</a:t>
            </a:r>
            <a:r>
              <a:rPr lang="cs-CZ" sz="4000" b="1" dirty="0"/>
              <a:t>		</a:t>
            </a:r>
          </a:p>
          <a:p>
            <a:pPr algn="ctr"/>
            <a:r>
              <a:rPr lang="cs-CZ" sz="4000" b="1" dirty="0" err="1"/>
              <a:t>sapta</a:t>
            </a:r>
            <a:r>
              <a:rPr lang="cs-CZ" sz="4000" b="1" dirty="0"/>
              <a:t>		</a:t>
            </a:r>
          </a:p>
          <a:p>
            <a:pPr algn="ctr"/>
            <a:r>
              <a:rPr lang="cs-CZ" sz="4000" b="1" dirty="0" err="1"/>
              <a:t>ashta</a:t>
            </a:r>
            <a:r>
              <a:rPr lang="cs-CZ" sz="4000" b="1" dirty="0"/>
              <a:t>		</a:t>
            </a:r>
          </a:p>
          <a:p>
            <a:pPr algn="ctr"/>
            <a:r>
              <a:rPr lang="cs-CZ" sz="4000" b="1" dirty="0"/>
              <a:t>nava		</a:t>
            </a:r>
          </a:p>
          <a:p>
            <a:pPr algn="ctr"/>
            <a:r>
              <a:rPr lang="cs-CZ" sz="4000" b="1" dirty="0" err="1"/>
              <a:t>dasha</a:t>
            </a:r>
            <a:r>
              <a:rPr lang="cs-CZ" sz="3200" b="1" dirty="0"/>
              <a:t>	</a:t>
            </a:r>
            <a:r>
              <a:rPr lang="cs-CZ" dirty="0"/>
              <a:t>	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4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283780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Vedic</a:t>
            </a:r>
            <a:r>
              <a:rPr lang="cs-CZ" sz="3200" b="1" dirty="0"/>
              <a:t> Sanskrit</a:t>
            </a:r>
            <a:r>
              <a:rPr lang="cs-CZ" sz="3200" b="1" dirty="0" smtClean="0"/>
              <a:t>	</a:t>
            </a:r>
            <a:r>
              <a:rPr lang="cs-CZ" sz="3200" b="1" dirty="0" err="1" smtClean="0"/>
              <a:t>English</a:t>
            </a:r>
            <a:endParaRPr lang="cs-CZ" sz="3200" b="1" dirty="0" smtClean="0"/>
          </a:p>
          <a:p>
            <a:pPr algn="ctr"/>
            <a:r>
              <a:rPr lang="cs-CZ" sz="3200" b="1" dirty="0" err="1" smtClean="0"/>
              <a:t>eka</a:t>
            </a:r>
            <a:r>
              <a:rPr lang="cs-CZ" sz="3200" b="1" dirty="0" smtClean="0"/>
              <a:t>		</a:t>
            </a:r>
            <a:r>
              <a:rPr lang="cs-CZ" sz="3200" b="1" dirty="0" err="1" smtClean="0"/>
              <a:t>one</a:t>
            </a:r>
            <a:endParaRPr lang="cs-CZ" sz="3200" b="1" dirty="0" smtClean="0"/>
          </a:p>
          <a:p>
            <a:pPr algn="ctr"/>
            <a:r>
              <a:rPr lang="cs-CZ" sz="3200" b="1" dirty="0" err="1" smtClean="0"/>
              <a:t>dve</a:t>
            </a:r>
            <a:r>
              <a:rPr lang="cs-CZ" sz="3200" b="1" dirty="0" smtClean="0"/>
              <a:t>		</a:t>
            </a:r>
            <a:r>
              <a:rPr lang="cs-CZ" sz="3200" b="1" dirty="0" err="1" smtClean="0"/>
              <a:t>two</a:t>
            </a:r>
            <a:endParaRPr lang="cs-CZ" sz="3200" b="1" dirty="0" smtClean="0"/>
          </a:p>
          <a:p>
            <a:pPr algn="ctr"/>
            <a:r>
              <a:rPr lang="cs-CZ" sz="3200" b="1" dirty="0" err="1" smtClean="0"/>
              <a:t>trayas</a:t>
            </a:r>
            <a:r>
              <a:rPr lang="cs-CZ" sz="3200" b="1" dirty="0" smtClean="0"/>
              <a:t>		</a:t>
            </a:r>
            <a:r>
              <a:rPr lang="cs-CZ" sz="3200" b="1" dirty="0" err="1" smtClean="0"/>
              <a:t>three</a:t>
            </a:r>
            <a:endParaRPr lang="cs-CZ" sz="3200" b="1" dirty="0" smtClean="0"/>
          </a:p>
          <a:p>
            <a:pPr algn="ctr"/>
            <a:r>
              <a:rPr lang="cs-CZ" sz="3200" b="1" dirty="0" err="1" smtClean="0"/>
              <a:t>chatvāras</a:t>
            </a:r>
            <a:r>
              <a:rPr lang="cs-CZ" sz="3200" b="1" dirty="0" smtClean="0"/>
              <a:t>		</a:t>
            </a:r>
            <a:r>
              <a:rPr lang="cs-CZ" sz="3200" b="1" dirty="0" err="1" smtClean="0"/>
              <a:t>four</a:t>
            </a:r>
            <a:endParaRPr lang="cs-CZ" sz="3200" b="1" dirty="0" smtClean="0"/>
          </a:p>
          <a:p>
            <a:pPr algn="ctr"/>
            <a:r>
              <a:rPr lang="cs-CZ" sz="3200" b="1" dirty="0" err="1" smtClean="0"/>
              <a:t>pañch</a:t>
            </a:r>
            <a:r>
              <a:rPr lang="cs-CZ" sz="3200" b="1" dirty="0" smtClean="0"/>
              <a:t>		</a:t>
            </a:r>
            <a:r>
              <a:rPr lang="cs-CZ" sz="3200" b="1" dirty="0" err="1" smtClean="0"/>
              <a:t>five</a:t>
            </a:r>
            <a:endParaRPr lang="cs-CZ" sz="3200" b="1" dirty="0" smtClean="0"/>
          </a:p>
          <a:p>
            <a:pPr algn="ctr"/>
            <a:r>
              <a:rPr lang="cs-CZ" sz="3200" b="1" dirty="0" err="1" smtClean="0"/>
              <a:t>shash</a:t>
            </a:r>
            <a:r>
              <a:rPr lang="cs-CZ" sz="3200" b="1" dirty="0" smtClean="0"/>
              <a:t>		</a:t>
            </a:r>
            <a:r>
              <a:rPr lang="cs-CZ" sz="3200" b="1" dirty="0" err="1" smtClean="0"/>
              <a:t>six</a:t>
            </a:r>
            <a:endParaRPr lang="cs-CZ" sz="3200" b="1" dirty="0" smtClean="0"/>
          </a:p>
          <a:p>
            <a:pPr algn="ctr"/>
            <a:r>
              <a:rPr lang="cs-CZ" sz="3200" b="1" dirty="0" err="1" smtClean="0"/>
              <a:t>sapta</a:t>
            </a:r>
            <a:r>
              <a:rPr lang="cs-CZ" sz="3200" b="1" dirty="0" smtClean="0"/>
              <a:t>		</a:t>
            </a:r>
            <a:r>
              <a:rPr lang="cs-CZ" sz="3200" b="1" dirty="0" err="1" smtClean="0"/>
              <a:t>seven</a:t>
            </a:r>
            <a:endParaRPr lang="cs-CZ" sz="3200" b="1" dirty="0" smtClean="0"/>
          </a:p>
          <a:p>
            <a:pPr algn="ctr"/>
            <a:r>
              <a:rPr lang="cs-CZ" sz="3200" b="1" dirty="0" err="1" smtClean="0"/>
              <a:t>ashta</a:t>
            </a:r>
            <a:r>
              <a:rPr lang="cs-CZ" sz="3200" b="1" dirty="0" smtClean="0"/>
              <a:t>		</a:t>
            </a:r>
            <a:r>
              <a:rPr lang="cs-CZ" sz="3200" b="1" dirty="0" err="1" smtClean="0"/>
              <a:t>eight</a:t>
            </a:r>
            <a:endParaRPr lang="cs-CZ" sz="3200" b="1" dirty="0" smtClean="0"/>
          </a:p>
          <a:p>
            <a:pPr algn="ctr"/>
            <a:r>
              <a:rPr lang="cs-CZ" sz="3200" b="1" dirty="0" smtClean="0"/>
              <a:t>nava		</a:t>
            </a:r>
            <a:r>
              <a:rPr lang="cs-CZ" sz="3200" b="1" dirty="0" err="1" smtClean="0"/>
              <a:t>nine</a:t>
            </a:r>
            <a:endParaRPr lang="cs-CZ" sz="3200" b="1" dirty="0" smtClean="0"/>
          </a:p>
          <a:p>
            <a:pPr algn="ctr"/>
            <a:r>
              <a:rPr lang="cs-CZ" sz="3200" b="1" dirty="0" err="1" smtClean="0"/>
              <a:t>dasha</a:t>
            </a:r>
            <a:r>
              <a:rPr lang="cs-CZ" sz="3200" b="1" dirty="0" smtClean="0"/>
              <a:t>		</a:t>
            </a:r>
            <a:r>
              <a:rPr lang="cs-CZ" sz="3200" b="1" dirty="0" smtClean="0"/>
              <a:t>ten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15408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417</Words>
  <Application>Microsoft Office PowerPoint</Application>
  <PresentationFormat>Širokoúhlá obrazovka</PresentationFormat>
  <Paragraphs>77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Goj</dc:creator>
  <cp:lastModifiedBy>Jan Goj</cp:lastModifiedBy>
  <cp:revision>70</cp:revision>
  <dcterms:created xsi:type="dcterms:W3CDTF">2022-08-30T08:19:30Z</dcterms:created>
  <dcterms:modified xsi:type="dcterms:W3CDTF">2023-10-03T14:11:20Z</dcterms:modified>
</cp:coreProperties>
</file>